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1028700" y="1028700"/>
            <a:ext cx="7167482" cy="1413898"/>
          </a:xfrm>
          <a:custGeom>
            <a:avLst/>
            <a:gdLst/>
            <a:ahLst/>
            <a:cxnLst/>
            <a:rect r="r" b="b" t="t" l="l"/>
            <a:pathLst>
              <a:path h="1413898" w="7167482">
                <a:moveTo>
                  <a:pt x="0" y="0"/>
                </a:moveTo>
                <a:lnTo>
                  <a:pt x="7167482" y="0"/>
                </a:lnTo>
                <a:lnTo>
                  <a:pt x="7167482" y="1413898"/>
                </a:lnTo>
                <a:lnTo>
                  <a:pt x="0" y="1413898"/>
                </a:lnTo>
                <a:lnTo>
                  <a:pt x="0" y="0"/>
                </a:lnTo>
                <a:close/>
              </a:path>
            </a:pathLst>
          </a:custGeom>
          <a:blipFill>
            <a:blip r:embed="rId2"/>
            <a:stretch>
              <a:fillRect l="0" t="0" r="0" b="0"/>
            </a:stretch>
          </a:blipFill>
        </p:spPr>
      </p:sp>
      <p:sp>
        <p:nvSpPr>
          <p:cNvPr name="Freeform 11" id="11"/>
          <p:cNvSpPr/>
          <p:nvPr/>
        </p:nvSpPr>
        <p:spPr>
          <a:xfrm flipH="false" flipV="false" rot="0">
            <a:off x="17428035" y="9427035"/>
            <a:ext cx="859965" cy="859965"/>
          </a:xfrm>
          <a:custGeom>
            <a:avLst/>
            <a:gdLst/>
            <a:ahLst/>
            <a:cxnLst/>
            <a:rect r="r" b="b" t="t" l="l"/>
            <a:pathLst>
              <a:path h="859965" w="859965">
                <a:moveTo>
                  <a:pt x="0" y="0"/>
                </a:moveTo>
                <a:lnTo>
                  <a:pt x="859965" y="0"/>
                </a:lnTo>
                <a:lnTo>
                  <a:pt x="859965" y="859965"/>
                </a:lnTo>
                <a:lnTo>
                  <a:pt x="0" y="8599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028700" y="3946065"/>
            <a:ext cx="11094244" cy="3082265"/>
            <a:chOff x="0" y="0"/>
            <a:chExt cx="14792326" cy="4109686"/>
          </a:xfrm>
        </p:grpSpPr>
        <p:sp>
          <p:nvSpPr>
            <p:cNvPr name="TextBox 13" id="13"/>
            <p:cNvSpPr txBox="true"/>
            <p:nvPr/>
          </p:nvSpPr>
          <p:spPr>
            <a:xfrm rot="0">
              <a:off x="0" y="406400"/>
              <a:ext cx="14792326" cy="2171700"/>
            </a:xfrm>
            <a:prstGeom prst="rect">
              <a:avLst/>
            </a:prstGeom>
          </p:spPr>
          <p:txBody>
            <a:bodyPr anchor="t" rtlCol="false" tIns="0" lIns="0" bIns="0" rIns="0">
              <a:spAutoFit/>
            </a:bodyPr>
            <a:lstStyle/>
            <a:p>
              <a:pPr>
                <a:lnSpc>
                  <a:spcPts val="12899"/>
                </a:lnSpc>
              </a:pPr>
              <a:r>
                <a:rPr lang="en-US" sz="10749">
                  <a:solidFill>
                    <a:srgbClr val="000000"/>
                  </a:solidFill>
                  <a:latin typeface="Fira Sans Bold"/>
                </a:rPr>
                <a:t>AByss 2.0</a:t>
              </a:r>
            </a:p>
          </p:txBody>
        </p:sp>
        <p:sp>
          <p:nvSpPr>
            <p:cNvPr name="TextBox 14" id="14"/>
            <p:cNvSpPr txBox="true"/>
            <p:nvPr/>
          </p:nvSpPr>
          <p:spPr>
            <a:xfrm rot="0">
              <a:off x="0" y="3304506"/>
              <a:ext cx="14792326" cy="805180"/>
            </a:xfrm>
            <a:prstGeom prst="rect">
              <a:avLst/>
            </a:prstGeom>
          </p:spPr>
          <p:txBody>
            <a:bodyPr anchor="t" rtlCol="false" tIns="0" lIns="0" bIns="0" rIns="0">
              <a:spAutoFit/>
            </a:bodyPr>
            <a:lstStyle/>
            <a:p>
              <a:pPr>
                <a:lnSpc>
                  <a:spcPts val="5039"/>
                </a:lnSpc>
              </a:pPr>
            </a:p>
          </p:txBody>
        </p:sp>
      </p:grpSp>
      <p:sp>
        <p:nvSpPr>
          <p:cNvPr name="TextBox 15" id="15"/>
          <p:cNvSpPr txBox="true"/>
          <p:nvPr/>
        </p:nvSpPr>
        <p:spPr>
          <a:xfrm rot="0">
            <a:off x="1028700" y="7680673"/>
            <a:ext cx="5283398" cy="1047750"/>
          </a:xfrm>
          <a:prstGeom prst="rect">
            <a:avLst/>
          </a:prstGeom>
        </p:spPr>
        <p:txBody>
          <a:bodyPr anchor="t" rtlCol="false" tIns="0" lIns="0" bIns="0" rIns="0">
            <a:spAutoFit/>
          </a:bodyPr>
          <a:lstStyle/>
          <a:p>
            <a:pPr>
              <a:lnSpc>
                <a:spcPts val="4200"/>
              </a:lnSpc>
            </a:pPr>
            <a:r>
              <a:rPr lang="en-US" sz="3000">
                <a:solidFill>
                  <a:srgbClr val="000000"/>
                </a:solidFill>
                <a:latin typeface="Open Sans Bold"/>
              </a:rPr>
              <a:t>Davide Benedetto Strianese</a:t>
            </a:r>
          </a:p>
          <a:p>
            <a:pPr>
              <a:lnSpc>
                <a:spcPts val="4200"/>
              </a:lnSpc>
            </a:pPr>
            <a:r>
              <a:rPr lang="en-US" sz="3000">
                <a:solidFill>
                  <a:srgbClr val="000000"/>
                </a:solidFill>
                <a:latin typeface="Open Sans Bold"/>
              </a:rPr>
              <a:t>0522501458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7432736" y="9431736"/>
            <a:ext cx="855264" cy="855264"/>
          </a:xfrm>
          <a:custGeom>
            <a:avLst/>
            <a:gdLst/>
            <a:ahLst/>
            <a:cxnLst/>
            <a:rect r="r" b="b" t="t" l="l"/>
            <a:pathLst>
              <a:path h="855264" w="855264">
                <a:moveTo>
                  <a:pt x="0" y="0"/>
                </a:moveTo>
                <a:lnTo>
                  <a:pt x="855264" y="0"/>
                </a:lnTo>
                <a:lnTo>
                  <a:pt x="855264" y="855264"/>
                </a:lnTo>
                <a:lnTo>
                  <a:pt x="0" y="855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1028700" y="3656904"/>
            <a:ext cx="7443960"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Programma</a:t>
            </a:r>
          </a:p>
        </p:txBody>
      </p:sp>
      <p:sp>
        <p:nvSpPr>
          <p:cNvPr name="TextBox 8" id="8"/>
          <p:cNvSpPr txBox="true"/>
          <p:nvPr/>
        </p:nvSpPr>
        <p:spPr>
          <a:xfrm rot="0">
            <a:off x="8789443" y="2125769"/>
            <a:ext cx="9280329" cy="1007555"/>
          </a:xfrm>
          <a:prstGeom prst="rect">
            <a:avLst/>
          </a:prstGeom>
        </p:spPr>
        <p:txBody>
          <a:bodyPr anchor="t" rtlCol="false" tIns="0" lIns="0" bIns="0" rIns="0">
            <a:spAutoFit/>
          </a:bodyPr>
          <a:lstStyle/>
          <a:p>
            <a:pPr marL="1273021" indent="-636510" lvl="1">
              <a:lnSpc>
                <a:spcPts val="8254"/>
              </a:lnSpc>
              <a:buFont typeface="Arial"/>
              <a:buChar char="•"/>
            </a:pPr>
            <a:r>
              <a:rPr lang="en-US" sz="5896">
                <a:solidFill>
                  <a:srgbClr val="000000"/>
                </a:solidFill>
                <a:latin typeface="Fira Sans"/>
              </a:rPr>
              <a:t>De Novo Assembly</a:t>
            </a:r>
          </a:p>
        </p:txBody>
      </p:sp>
      <p:sp>
        <p:nvSpPr>
          <p:cNvPr name="TextBox 9" id="9"/>
          <p:cNvSpPr txBox="true"/>
          <p:nvPr/>
        </p:nvSpPr>
        <p:spPr>
          <a:xfrm rot="0">
            <a:off x="8789443" y="3629824"/>
            <a:ext cx="9280329" cy="1007555"/>
          </a:xfrm>
          <a:prstGeom prst="rect">
            <a:avLst/>
          </a:prstGeom>
        </p:spPr>
        <p:txBody>
          <a:bodyPr anchor="t" rtlCol="false" tIns="0" lIns="0" bIns="0" rIns="0">
            <a:spAutoFit/>
          </a:bodyPr>
          <a:lstStyle/>
          <a:p>
            <a:pPr marL="1273021" indent="-636510" lvl="1">
              <a:lnSpc>
                <a:spcPts val="8254"/>
              </a:lnSpc>
              <a:buFont typeface="Arial"/>
              <a:buChar char="•"/>
            </a:pPr>
            <a:r>
              <a:rPr lang="en-US" sz="5896">
                <a:solidFill>
                  <a:srgbClr val="000000"/>
                </a:solidFill>
                <a:latin typeface="Fira Sans"/>
              </a:rPr>
              <a:t>ABySS</a:t>
            </a:r>
          </a:p>
        </p:txBody>
      </p:sp>
      <p:sp>
        <p:nvSpPr>
          <p:cNvPr name="TextBox 10" id="10"/>
          <p:cNvSpPr txBox="true"/>
          <p:nvPr/>
        </p:nvSpPr>
        <p:spPr>
          <a:xfrm rot="0">
            <a:off x="8789443" y="5133879"/>
            <a:ext cx="9280329" cy="1007555"/>
          </a:xfrm>
          <a:prstGeom prst="rect">
            <a:avLst/>
          </a:prstGeom>
        </p:spPr>
        <p:txBody>
          <a:bodyPr anchor="t" rtlCol="false" tIns="0" lIns="0" bIns="0" rIns="0">
            <a:spAutoFit/>
          </a:bodyPr>
          <a:lstStyle/>
          <a:p>
            <a:pPr marL="1273021" indent="-636510" lvl="1">
              <a:lnSpc>
                <a:spcPts val="8254"/>
              </a:lnSpc>
              <a:buFont typeface="Arial"/>
              <a:buChar char="•"/>
            </a:pPr>
            <a:r>
              <a:rPr lang="en-US" sz="5896">
                <a:solidFill>
                  <a:srgbClr val="000000"/>
                </a:solidFill>
                <a:latin typeface="Fira Sans"/>
              </a:rPr>
              <a:t>Prerequisiti</a:t>
            </a:r>
          </a:p>
        </p:txBody>
      </p:sp>
      <p:sp>
        <p:nvSpPr>
          <p:cNvPr name="TextBox 11" id="11"/>
          <p:cNvSpPr txBox="true"/>
          <p:nvPr/>
        </p:nvSpPr>
        <p:spPr>
          <a:xfrm rot="0">
            <a:off x="8789443" y="6637934"/>
            <a:ext cx="9280329" cy="1007555"/>
          </a:xfrm>
          <a:prstGeom prst="rect">
            <a:avLst/>
          </a:prstGeom>
        </p:spPr>
        <p:txBody>
          <a:bodyPr anchor="t" rtlCol="false" tIns="0" lIns="0" bIns="0" rIns="0">
            <a:spAutoFit/>
          </a:bodyPr>
          <a:lstStyle/>
          <a:p>
            <a:pPr marL="1273021" indent="-636510" lvl="1">
              <a:lnSpc>
                <a:spcPts val="8254"/>
              </a:lnSpc>
              <a:buFont typeface="Arial"/>
              <a:buChar char="•"/>
            </a:pPr>
            <a:r>
              <a:rPr lang="en-US" sz="5896">
                <a:solidFill>
                  <a:srgbClr val="000000"/>
                </a:solidFill>
                <a:latin typeface="Fira Sans"/>
              </a:rPr>
              <a:t>ABySS 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7400328" y="9399328"/>
            <a:ext cx="887672" cy="887672"/>
          </a:xfrm>
          <a:custGeom>
            <a:avLst/>
            <a:gdLst/>
            <a:ahLst/>
            <a:cxnLst/>
            <a:rect r="r" b="b" t="t" l="l"/>
            <a:pathLst>
              <a:path h="887672" w="887672">
                <a:moveTo>
                  <a:pt x="0" y="0"/>
                </a:moveTo>
                <a:lnTo>
                  <a:pt x="887672" y="0"/>
                </a:lnTo>
                <a:lnTo>
                  <a:pt x="887672" y="887672"/>
                </a:lnTo>
                <a:lnTo>
                  <a:pt x="0" y="887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6143594"/>
            <a:ext cx="3364925" cy="2743305"/>
            <a:chOff x="0" y="0"/>
            <a:chExt cx="4486566" cy="3657740"/>
          </a:xfrm>
        </p:grpSpPr>
        <p:sp>
          <p:nvSpPr>
            <p:cNvPr name="TextBox 10" id="10"/>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1 Assemblaggio dei contigs</a:t>
              </a:r>
            </a:p>
          </p:txBody>
        </p:sp>
        <p:sp>
          <p:nvSpPr>
            <p:cNvPr name="TextBox 11" id="11"/>
            <p:cNvSpPr txBox="true"/>
            <p:nvPr/>
          </p:nvSpPr>
          <p:spPr>
            <a:xfrm rot="0">
              <a:off x="0" y="1798249"/>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Confronto delle sovrapposizioni tra i frammenti di sequenza del DNA per unirli in contings.</a:t>
              </a:r>
            </a:p>
          </p:txBody>
        </p:sp>
      </p:grpSp>
      <p:grpSp>
        <p:nvGrpSpPr>
          <p:cNvPr name="Group 12" id="12"/>
          <p:cNvGrpSpPr/>
          <p:nvPr/>
        </p:nvGrpSpPr>
        <p:grpSpPr>
          <a:xfrm rot="0">
            <a:off x="7024177" y="6143594"/>
            <a:ext cx="4281930" cy="2038678"/>
            <a:chOff x="0" y="0"/>
            <a:chExt cx="5709240" cy="2718238"/>
          </a:xfrm>
        </p:grpSpPr>
        <p:sp>
          <p:nvSpPr>
            <p:cNvPr name="TextBox 13" id="13"/>
            <p:cNvSpPr txBox="true"/>
            <p:nvPr/>
          </p:nvSpPr>
          <p:spPr>
            <a:xfrm rot="0">
              <a:off x="0" y="-9525"/>
              <a:ext cx="5709240"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2 Allineamento dei contigs in scaffolds</a:t>
              </a:r>
            </a:p>
          </p:txBody>
        </p:sp>
        <p:sp>
          <p:nvSpPr>
            <p:cNvPr name="TextBox 14" id="14"/>
            <p:cNvSpPr txBox="true"/>
            <p:nvPr/>
          </p:nvSpPr>
          <p:spPr>
            <a:xfrm rot="0">
              <a:off x="0" y="1798546"/>
              <a:ext cx="5709240" cy="9196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I contings vengono allineati tra di loro in modo da formare scaffolds.</a:t>
              </a:r>
            </a:p>
          </p:txBody>
        </p:sp>
      </p:grpSp>
      <p:grpSp>
        <p:nvGrpSpPr>
          <p:cNvPr name="Group 15" id="15"/>
          <p:cNvGrpSpPr/>
          <p:nvPr/>
        </p:nvGrpSpPr>
        <p:grpSpPr>
          <a:xfrm rot="0">
            <a:off x="13936658" y="6143594"/>
            <a:ext cx="3364925" cy="2743528"/>
            <a:chOff x="0" y="0"/>
            <a:chExt cx="4486566" cy="3658038"/>
          </a:xfrm>
        </p:grpSpPr>
        <p:sp>
          <p:nvSpPr>
            <p:cNvPr name="TextBox 16" id="16"/>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3 Raffinamento degli scaffolds</a:t>
              </a:r>
            </a:p>
          </p:txBody>
        </p:sp>
        <p:sp>
          <p:nvSpPr>
            <p:cNvPr name="TextBox 17" id="17"/>
            <p:cNvSpPr txBox="true"/>
            <p:nvPr/>
          </p:nvSpPr>
          <p:spPr>
            <a:xfrm rot="0">
              <a:off x="0" y="1798546"/>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Fira Sans Light"/>
                </a:rPr>
                <a:t>GLi scaffolds vengono raffinati per migliorare la qualità </a:t>
              </a:r>
              <a:r>
                <a:rPr lang="en-US" sz="2000">
                  <a:solidFill>
                    <a:srgbClr val="000000"/>
                  </a:solidFill>
                  <a:latin typeface="Fira Sans Light"/>
                </a:rPr>
                <a:t>dell’assemblaggio eliminando eventuali errori.</a:t>
              </a:r>
            </a:p>
          </p:txBody>
        </p:sp>
      </p:grpSp>
      <p:sp>
        <p:nvSpPr>
          <p:cNvPr name="TextBox 18" id="18"/>
          <p:cNvSpPr txBox="true"/>
          <p:nvPr/>
        </p:nvSpPr>
        <p:spPr>
          <a:xfrm rot="0">
            <a:off x="1028700" y="1028700"/>
            <a:ext cx="960052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De Novo Assembly</a:t>
            </a:r>
          </a:p>
        </p:txBody>
      </p:sp>
      <p:sp>
        <p:nvSpPr>
          <p:cNvPr name="TextBox 19" id="19"/>
          <p:cNvSpPr txBox="true"/>
          <p:nvPr/>
        </p:nvSpPr>
        <p:spPr>
          <a:xfrm rot="0">
            <a:off x="1028700" y="2630712"/>
            <a:ext cx="12907958" cy="2957830"/>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00000"/>
                </a:solidFill>
                <a:latin typeface="Fira Sans Light"/>
              </a:rPr>
              <a:t>Tecnica usata in bioinformatica per ricostruire un genoma a partire da frammenti di sequenze di DNA. </a:t>
            </a:r>
          </a:p>
          <a:p>
            <a:pPr>
              <a:lnSpc>
                <a:spcPts val="3920"/>
              </a:lnSpc>
            </a:pPr>
          </a:p>
          <a:p>
            <a:pPr marL="604521" indent="-302261" lvl="1">
              <a:lnSpc>
                <a:spcPts val="3920"/>
              </a:lnSpc>
              <a:spcBef>
                <a:spcPct val="0"/>
              </a:spcBef>
              <a:buFont typeface="Arial"/>
              <a:buChar char="•"/>
            </a:pPr>
            <a:r>
              <a:rPr lang="en-US" sz="2800">
                <a:solidFill>
                  <a:srgbClr val="000000"/>
                </a:solidFill>
                <a:latin typeface="Fira Sans Light"/>
              </a:rPr>
              <a:t>Processo fondamentale per lo studio del genoma di organismi che non sono stati precedentemente sequenziati o per i quali non esiste un genoma di riferimento disponibile.</a:t>
            </a:r>
            <a:r>
              <a:rPr lang="en-US" sz="2800">
                <a:solidFill>
                  <a:srgbClr val="000000"/>
                </a:solidFill>
                <a:latin typeface="Fira Sans Light"/>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300983" y="7795449"/>
            <a:ext cx="3378391" cy="29257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8" id="8"/>
          <p:cNvSpPr/>
          <p:nvPr/>
        </p:nvSpPr>
        <p:spPr>
          <a:xfrm>
            <a:off x="8986898" y="3729956"/>
            <a:ext cx="8272402" cy="0"/>
          </a:xfrm>
          <a:prstGeom prst="line">
            <a:avLst/>
          </a:prstGeom>
          <a:ln cap="flat" w="9525">
            <a:solidFill>
              <a:srgbClr val="000000"/>
            </a:solidFill>
            <a:prstDash val="solid"/>
            <a:headEnd type="none" len="sm" w="sm"/>
            <a:tailEnd type="none" len="sm" w="sm"/>
          </a:ln>
        </p:spPr>
      </p:sp>
      <p:sp>
        <p:nvSpPr>
          <p:cNvPr name="AutoShape 9" id="9"/>
          <p:cNvSpPr/>
          <p:nvPr/>
        </p:nvSpPr>
        <p:spPr>
          <a:xfrm>
            <a:off x="8986898" y="6139239"/>
            <a:ext cx="8272402" cy="0"/>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17432736" y="9431736"/>
            <a:ext cx="855264" cy="855264"/>
          </a:xfrm>
          <a:custGeom>
            <a:avLst/>
            <a:gdLst/>
            <a:ahLst/>
            <a:cxnLst/>
            <a:rect r="r" b="b" t="t" l="l"/>
            <a:pathLst>
              <a:path h="855264" w="855264">
                <a:moveTo>
                  <a:pt x="0" y="0"/>
                </a:moveTo>
                <a:lnTo>
                  <a:pt x="855264" y="0"/>
                </a:lnTo>
                <a:lnTo>
                  <a:pt x="855264" y="855264"/>
                </a:lnTo>
                <a:lnTo>
                  <a:pt x="0" y="855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ABySS</a:t>
            </a:r>
          </a:p>
        </p:txBody>
      </p:sp>
      <p:grpSp>
        <p:nvGrpSpPr>
          <p:cNvPr name="Group 12" id="12"/>
          <p:cNvGrpSpPr/>
          <p:nvPr/>
        </p:nvGrpSpPr>
        <p:grpSpPr>
          <a:xfrm rot="0">
            <a:off x="8986898" y="1955009"/>
            <a:ext cx="8272402" cy="1494437"/>
            <a:chOff x="0" y="0"/>
            <a:chExt cx="11029869" cy="1992583"/>
          </a:xfrm>
        </p:grpSpPr>
        <p:sp>
          <p:nvSpPr>
            <p:cNvPr name="TextBox 13" id="13"/>
            <p:cNvSpPr txBox="true"/>
            <p:nvPr/>
          </p:nvSpPr>
          <p:spPr>
            <a:xfrm rot="0">
              <a:off x="0" y="-9525"/>
              <a:ext cx="11029869" cy="7334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1 Unting</a:t>
              </a:r>
            </a:p>
          </p:txBody>
        </p:sp>
        <p:sp>
          <p:nvSpPr>
            <p:cNvPr name="TextBox 14" id="14"/>
            <p:cNvSpPr txBox="true"/>
            <p:nvPr/>
          </p:nvSpPr>
          <p:spPr>
            <a:xfrm rot="0">
              <a:off x="0" y="1072892"/>
              <a:ext cx="11029869" cy="91969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Fira Sans Light"/>
                </a:rPr>
                <a:t>Assemblaggio iniziale delle sequenza secondo il paradigma dell’assemblaggio </a:t>
              </a:r>
              <a:r>
                <a:rPr lang="en-US" sz="2000">
                  <a:solidFill>
                    <a:srgbClr val="000000"/>
                  </a:solidFill>
                  <a:latin typeface="Fira Sans Light"/>
                </a:rPr>
                <a:t>a grafo di de Brujin.</a:t>
              </a:r>
            </a:p>
          </p:txBody>
        </p:sp>
      </p:grpSp>
      <p:grpSp>
        <p:nvGrpSpPr>
          <p:cNvPr name="Group 15" id="15"/>
          <p:cNvGrpSpPr/>
          <p:nvPr/>
        </p:nvGrpSpPr>
        <p:grpSpPr>
          <a:xfrm rot="0">
            <a:off x="8986898" y="4364291"/>
            <a:ext cx="8272402" cy="1494437"/>
            <a:chOff x="0" y="0"/>
            <a:chExt cx="11029869" cy="1992583"/>
          </a:xfrm>
        </p:grpSpPr>
        <p:sp>
          <p:nvSpPr>
            <p:cNvPr name="TextBox 16" id="16"/>
            <p:cNvSpPr txBox="true"/>
            <p:nvPr/>
          </p:nvSpPr>
          <p:spPr>
            <a:xfrm rot="0">
              <a:off x="0" y="-9525"/>
              <a:ext cx="11029869" cy="7334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2 Contig</a:t>
              </a:r>
            </a:p>
          </p:txBody>
        </p:sp>
        <p:sp>
          <p:nvSpPr>
            <p:cNvPr name="TextBox 17" id="17"/>
            <p:cNvSpPr txBox="true"/>
            <p:nvPr/>
          </p:nvSpPr>
          <p:spPr>
            <a:xfrm rot="0">
              <a:off x="0" y="1072892"/>
              <a:ext cx="11029869" cy="91969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Fira Sans Light"/>
                </a:rPr>
                <a:t>Allineate le letture paired-end alle unitig e </a:t>
              </a:r>
              <a:r>
                <a:rPr lang="en-US" sz="2000">
                  <a:solidFill>
                    <a:srgbClr val="000000"/>
                  </a:solidFill>
                  <a:latin typeface="Fira Sans Light"/>
                </a:rPr>
                <a:t>tramite le informazioni di appaiamento vengono orientate e unite le unitig sovrapposte.</a:t>
              </a:r>
            </a:p>
          </p:txBody>
        </p:sp>
      </p:grpSp>
      <p:grpSp>
        <p:nvGrpSpPr>
          <p:cNvPr name="Group 18" id="18"/>
          <p:cNvGrpSpPr/>
          <p:nvPr/>
        </p:nvGrpSpPr>
        <p:grpSpPr>
          <a:xfrm rot="0">
            <a:off x="8986898" y="6773573"/>
            <a:ext cx="8272402" cy="1494437"/>
            <a:chOff x="0" y="0"/>
            <a:chExt cx="11029869" cy="1992583"/>
          </a:xfrm>
        </p:grpSpPr>
        <p:sp>
          <p:nvSpPr>
            <p:cNvPr name="TextBox 19" id="19"/>
            <p:cNvSpPr txBox="true"/>
            <p:nvPr/>
          </p:nvSpPr>
          <p:spPr>
            <a:xfrm rot="0">
              <a:off x="0" y="-9525"/>
              <a:ext cx="11029869" cy="7334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3 Scaffold</a:t>
              </a:r>
            </a:p>
          </p:txBody>
        </p:sp>
        <p:sp>
          <p:nvSpPr>
            <p:cNvPr name="TextBox 20" id="20"/>
            <p:cNvSpPr txBox="true"/>
            <p:nvPr/>
          </p:nvSpPr>
          <p:spPr>
            <a:xfrm rot="0">
              <a:off x="0" y="1072892"/>
              <a:ext cx="11029869" cy="91969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Fira Sans Light"/>
                </a:rPr>
                <a:t>Vengono allineate le letture mate-pare ai contig per poi orientarle e unirle in </a:t>
              </a:r>
              <a:r>
                <a:rPr lang="en-US" sz="2000">
                  <a:solidFill>
                    <a:srgbClr val="000000"/>
                  </a:solidFill>
                  <a:latin typeface="Fira Sans Light"/>
                </a:rPr>
                <a:t>scaffold.</a:t>
              </a:r>
            </a:p>
          </p:txBody>
        </p:sp>
      </p:grpSp>
      <p:sp>
        <p:nvSpPr>
          <p:cNvPr name="TextBox 21" id="21"/>
          <p:cNvSpPr txBox="true"/>
          <p:nvPr/>
        </p:nvSpPr>
        <p:spPr>
          <a:xfrm rot="0">
            <a:off x="1028700" y="2537944"/>
            <a:ext cx="6450893" cy="129857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Fira Sans Light"/>
              </a:rPr>
              <a:t>Primo strumento scalabile per il De Novo Assembly in grado </a:t>
            </a:r>
            <a:r>
              <a:rPr lang="en-US" sz="2499">
                <a:solidFill>
                  <a:srgbClr val="000000"/>
                </a:solidFill>
                <a:latin typeface="Fira Sans Light"/>
              </a:rPr>
              <a:t>di assemblare un genoma umano.</a:t>
            </a:r>
          </a:p>
        </p:txBody>
      </p:sp>
      <p:sp>
        <p:nvSpPr>
          <p:cNvPr name="AutoShape 22" id="22"/>
          <p:cNvSpPr/>
          <p:nvPr/>
        </p:nvSpPr>
        <p:spPr>
          <a:xfrm>
            <a:off x="8986898" y="8480110"/>
            <a:ext cx="8272402"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273" y="3409495"/>
            <a:ext cx="5962191" cy="1293241"/>
            <a:chOff x="0" y="0"/>
            <a:chExt cx="929717" cy="201662"/>
          </a:xfrm>
        </p:grpSpPr>
        <p:sp>
          <p:nvSpPr>
            <p:cNvPr name="Freeform 3" id="3"/>
            <p:cNvSpPr/>
            <p:nvPr/>
          </p:nvSpPr>
          <p:spPr>
            <a:xfrm flipH="false" flipV="false" rot="0">
              <a:off x="0" y="0"/>
              <a:ext cx="929717" cy="201662"/>
            </a:xfrm>
            <a:custGeom>
              <a:avLst/>
              <a:gdLst/>
              <a:ahLst/>
              <a:cxnLst/>
              <a:rect r="r" b="b" t="t" l="l"/>
              <a:pathLst>
                <a:path h="201662" w="929717">
                  <a:moveTo>
                    <a:pt x="0" y="0"/>
                  </a:moveTo>
                  <a:lnTo>
                    <a:pt x="929717" y="0"/>
                  </a:lnTo>
                  <a:lnTo>
                    <a:pt x="929717" y="201662"/>
                  </a:lnTo>
                  <a:lnTo>
                    <a:pt x="0" y="201662"/>
                  </a:lnTo>
                  <a:close/>
                </a:path>
              </a:pathLst>
            </a:custGeom>
            <a:solidFill>
              <a:srgbClr val="F4F4F4"/>
            </a:solidFill>
          </p:spPr>
        </p:sp>
        <p:sp>
          <p:nvSpPr>
            <p:cNvPr name="TextBox 4" id="4"/>
            <p:cNvSpPr txBox="true"/>
            <p:nvPr/>
          </p:nvSpPr>
          <p:spPr>
            <a:xfrm>
              <a:off x="0" y="-38100"/>
              <a:ext cx="929717" cy="239762"/>
            </a:xfrm>
            <a:prstGeom prst="rect">
              <a:avLst/>
            </a:prstGeom>
          </p:spPr>
          <p:txBody>
            <a:bodyPr anchor="ctr" rtlCol="false" tIns="254000" lIns="254000" bIns="254000" rIns="254000"/>
            <a:lstStyle/>
            <a:p>
              <a:pPr algn="ctr">
                <a:lnSpc>
                  <a:spcPts val="5199"/>
                </a:lnSpc>
              </a:pPr>
              <a:r>
                <a:rPr lang="en-US" sz="3999">
                  <a:solidFill>
                    <a:srgbClr val="000000"/>
                  </a:solidFill>
                  <a:latin typeface="Fira Sans"/>
                </a:rPr>
                <a:t>Grafo De Brujin</a:t>
              </a:r>
            </a:p>
          </p:txBody>
        </p:sp>
      </p:grpSp>
      <p:grpSp>
        <p:nvGrpSpPr>
          <p:cNvPr name="Group 5" id="5"/>
          <p:cNvGrpSpPr/>
          <p:nvPr/>
        </p:nvGrpSpPr>
        <p:grpSpPr>
          <a:xfrm rot="-10800000">
            <a:off x="-3070195" y="-3911655"/>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7" id="7"/>
          <p:cNvGrpSpPr/>
          <p:nvPr/>
        </p:nvGrpSpPr>
        <p:grpSpPr>
          <a:xfrm rot="0">
            <a:off x="6249114" y="3409495"/>
            <a:ext cx="5848094" cy="1293241"/>
            <a:chOff x="0" y="0"/>
            <a:chExt cx="911926" cy="201662"/>
          </a:xfrm>
        </p:grpSpPr>
        <p:sp>
          <p:nvSpPr>
            <p:cNvPr name="Freeform 8" id="8"/>
            <p:cNvSpPr/>
            <p:nvPr/>
          </p:nvSpPr>
          <p:spPr>
            <a:xfrm flipH="false" flipV="false" rot="0">
              <a:off x="0" y="0"/>
              <a:ext cx="911926" cy="201662"/>
            </a:xfrm>
            <a:custGeom>
              <a:avLst/>
              <a:gdLst/>
              <a:ahLst/>
              <a:cxnLst/>
              <a:rect r="r" b="b" t="t" l="l"/>
              <a:pathLst>
                <a:path h="201662" w="911926">
                  <a:moveTo>
                    <a:pt x="0" y="0"/>
                  </a:moveTo>
                  <a:lnTo>
                    <a:pt x="911926" y="0"/>
                  </a:lnTo>
                  <a:lnTo>
                    <a:pt x="911926" y="201662"/>
                  </a:lnTo>
                  <a:lnTo>
                    <a:pt x="0" y="201662"/>
                  </a:lnTo>
                  <a:close/>
                </a:path>
              </a:pathLst>
            </a:custGeom>
            <a:solidFill>
              <a:srgbClr val="F4F4F4"/>
            </a:solidFill>
          </p:spPr>
        </p:sp>
        <p:sp>
          <p:nvSpPr>
            <p:cNvPr name="TextBox 9" id="9"/>
            <p:cNvSpPr txBox="true"/>
            <p:nvPr/>
          </p:nvSpPr>
          <p:spPr>
            <a:xfrm>
              <a:off x="0" y="-38100"/>
              <a:ext cx="911926" cy="239762"/>
            </a:xfrm>
            <a:prstGeom prst="rect">
              <a:avLst/>
            </a:prstGeom>
          </p:spPr>
          <p:txBody>
            <a:bodyPr anchor="ctr" rtlCol="false" tIns="254000" lIns="254000" bIns="254000" rIns="254000"/>
            <a:lstStyle/>
            <a:p>
              <a:pPr algn="ctr">
                <a:lnSpc>
                  <a:spcPts val="5199"/>
                </a:lnSpc>
              </a:pPr>
              <a:r>
                <a:rPr lang="en-US" sz="3999">
                  <a:solidFill>
                    <a:srgbClr val="000000"/>
                  </a:solidFill>
                  <a:latin typeface="Fira Sans"/>
                </a:rPr>
                <a:t>Bloom Filter</a:t>
              </a:r>
            </a:p>
          </p:txBody>
        </p:sp>
      </p:grpSp>
      <p:grpSp>
        <p:nvGrpSpPr>
          <p:cNvPr name="Group 10" id="10"/>
          <p:cNvGrpSpPr/>
          <p:nvPr/>
        </p:nvGrpSpPr>
        <p:grpSpPr>
          <a:xfrm rot="0">
            <a:off x="12344859" y="3409495"/>
            <a:ext cx="5848094" cy="1293241"/>
            <a:chOff x="0" y="0"/>
            <a:chExt cx="911926" cy="201662"/>
          </a:xfrm>
        </p:grpSpPr>
        <p:sp>
          <p:nvSpPr>
            <p:cNvPr name="Freeform 11" id="11"/>
            <p:cNvSpPr/>
            <p:nvPr/>
          </p:nvSpPr>
          <p:spPr>
            <a:xfrm flipH="false" flipV="false" rot="0">
              <a:off x="0" y="0"/>
              <a:ext cx="911926" cy="201662"/>
            </a:xfrm>
            <a:custGeom>
              <a:avLst/>
              <a:gdLst/>
              <a:ahLst/>
              <a:cxnLst/>
              <a:rect r="r" b="b" t="t" l="l"/>
              <a:pathLst>
                <a:path h="201662" w="911926">
                  <a:moveTo>
                    <a:pt x="0" y="0"/>
                  </a:moveTo>
                  <a:lnTo>
                    <a:pt x="911926" y="0"/>
                  </a:lnTo>
                  <a:lnTo>
                    <a:pt x="911926" y="201662"/>
                  </a:lnTo>
                  <a:lnTo>
                    <a:pt x="0" y="201662"/>
                  </a:lnTo>
                  <a:close/>
                </a:path>
              </a:pathLst>
            </a:custGeom>
            <a:solidFill>
              <a:srgbClr val="F4F4F4"/>
            </a:solidFill>
          </p:spPr>
        </p:sp>
        <p:sp>
          <p:nvSpPr>
            <p:cNvPr name="TextBox 12" id="12"/>
            <p:cNvSpPr txBox="true"/>
            <p:nvPr/>
          </p:nvSpPr>
          <p:spPr>
            <a:xfrm>
              <a:off x="0" y="-38100"/>
              <a:ext cx="911926" cy="239762"/>
            </a:xfrm>
            <a:prstGeom prst="rect">
              <a:avLst/>
            </a:prstGeom>
          </p:spPr>
          <p:txBody>
            <a:bodyPr anchor="ctr" rtlCol="false" tIns="254000" lIns="254000" bIns="254000" rIns="254000"/>
            <a:lstStyle/>
            <a:p>
              <a:pPr algn="ctr">
                <a:lnSpc>
                  <a:spcPts val="5199"/>
                </a:lnSpc>
              </a:pPr>
              <a:r>
                <a:rPr lang="en-US" sz="3999">
                  <a:solidFill>
                    <a:srgbClr val="000000"/>
                  </a:solidFill>
                  <a:latin typeface="Fira Sans"/>
                </a:rPr>
                <a:t>Cascade Bloom Filter </a:t>
              </a:r>
            </a:p>
          </p:txBody>
        </p:sp>
      </p:grpSp>
      <p:sp>
        <p:nvSpPr>
          <p:cNvPr name="Freeform 13" id="13"/>
          <p:cNvSpPr/>
          <p:nvPr/>
        </p:nvSpPr>
        <p:spPr>
          <a:xfrm flipH="false" flipV="false" rot="0">
            <a:off x="17380176" y="9379176"/>
            <a:ext cx="907824" cy="907824"/>
          </a:xfrm>
          <a:custGeom>
            <a:avLst/>
            <a:gdLst/>
            <a:ahLst/>
            <a:cxnLst/>
            <a:rect r="r" b="b" t="t" l="l"/>
            <a:pathLst>
              <a:path h="907824" w="907824">
                <a:moveTo>
                  <a:pt x="0" y="0"/>
                </a:moveTo>
                <a:lnTo>
                  <a:pt x="907824" y="0"/>
                </a:lnTo>
                <a:lnTo>
                  <a:pt x="907824" y="907824"/>
                </a:lnTo>
                <a:lnTo>
                  <a:pt x="0" y="90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524773" y="695699"/>
            <a:ext cx="7947936" cy="1024890"/>
          </a:xfrm>
          <a:prstGeom prst="rect">
            <a:avLst/>
          </a:prstGeom>
        </p:spPr>
        <p:txBody>
          <a:bodyPr anchor="t" rtlCol="false" tIns="0" lIns="0" bIns="0" rIns="0">
            <a:spAutoFit/>
          </a:bodyPr>
          <a:lstStyle/>
          <a:p>
            <a:pPr marL="0" indent="0" lvl="0">
              <a:lnSpc>
                <a:spcPts val="8189"/>
              </a:lnSpc>
              <a:spcBef>
                <a:spcPct val="0"/>
              </a:spcBef>
            </a:pPr>
            <a:r>
              <a:rPr lang="en-US" sz="6299" spc="-62">
                <a:solidFill>
                  <a:srgbClr val="000000"/>
                </a:solidFill>
                <a:latin typeface="Fira Sans Medium"/>
              </a:rPr>
              <a:t>Prerequisiti</a:t>
            </a:r>
          </a:p>
        </p:txBody>
      </p:sp>
      <p:sp>
        <p:nvSpPr>
          <p:cNvPr name="TextBox 15" id="15"/>
          <p:cNvSpPr txBox="true"/>
          <p:nvPr/>
        </p:nvSpPr>
        <p:spPr>
          <a:xfrm rot="0">
            <a:off x="0" y="5750124"/>
            <a:ext cx="5962191" cy="28162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Fira Sans"/>
              </a:rPr>
              <a:t>Grafo diretto etichettato, usato per rappresentare sequenze di simboli.</a:t>
            </a:r>
          </a:p>
          <a:p>
            <a:pPr marL="431801" indent="-215900" lvl="1">
              <a:lnSpc>
                <a:spcPts val="2800"/>
              </a:lnSpc>
              <a:buFont typeface="Arial"/>
              <a:buChar char="•"/>
            </a:pPr>
            <a:r>
              <a:rPr lang="en-US" sz="2000">
                <a:solidFill>
                  <a:srgbClr val="000000"/>
                </a:solidFill>
                <a:latin typeface="Fira Sans"/>
              </a:rPr>
              <a:t>I nodi rappresentano sottostringhe e gli archi una relazione tra di esse.</a:t>
            </a:r>
          </a:p>
          <a:p>
            <a:pPr marL="431801" indent="-215900" lvl="1">
              <a:lnSpc>
                <a:spcPts val="2800"/>
              </a:lnSpc>
              <a:spcBef>
                <a:spcPct val="0"/>
              </a:spcBef>
              <a:buFont typeface="Arial"/>
              <a:buChar char="•"/>
            </a:pPr>
            <a:r>
              <a:rPr lang="en-US" sz="2000">
                <a:solidFill>
                  <a:srgbClr val="000000"/>
                </a:solidFill>
                <a:latin typeface="Fira Sans"/>
              </a:rPr>
              <a:t>Ogni arco collega due nodi, v1 e v2, se e solo se la sottostringa del nodo v2 è ottenuta aggiungendo un simbolo alla fine della sottostringa del nodo v1.</a:t>
            </a:r>
          </a:p>
        </p:txBody>
      </p:sp>
      <p:sp>
        <p:nvSpPr>
          <p:cNvPr name="TextBox 16" id="16"/>
          <p:cNvSpPr txBox="true"/>
          <p:nvPr/>
        </p:nvSpPr>
        <p:spPr>
          <a:xfrm rot="0">
            <a:off x="6249114" y="5750124"/>
            <a:ext cx="5962191" cy="31686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Fira Sans"/>
              </a:rPr>
              <a:t>Struttura dati probabilistica efficiente dal punto di vista dello spazio, usata per verificare la presenza di un elemento all’interno di un insieme.</a:t>
            </a:r>
          </a:p>
          <a:p>
            <a:pPr marL="431801" indent="-215900" lvl="1">
              <a:lnSpc>
                <a:spcPts val="2800"/>
              </a:lnSpc>
              <a:buFont typeface="Arial"/>
              <a:buChar char="•"/>
            </a:pPr>
            <a:r>
              <a:rPr lang="en-US" sz="2000">
                <a:solidFill>
                  <a:srgbClr val="000000"/>
                </a:solidFill>
                <a:latin typeface="Fira Sans"/>
              </a:rPr>
              <a:t>Probabilistica perché si possono verificare dei falsi positivi.</a:t>
            </a:r>
          </a:p>
          <a:p>
            <a:pPr marL="431801" indent="-215900" lvl="1">
              <a:lnSpc>
                <a:spcPts val="2800"/>
              </a:lnSpc>
              <a:buFont typeface="Arial"/>
              <a:buChar char="•"/>
            </a:pPr>
            <a:r>
              <a:rPr lang="en-US" sz="2000">
                <a:solidFill>
                  <a:srgbClr val="000000"/>
                </a:solidFill>
                <a:latin typeface="Fira Sans"/>
              </a:rPr>
              <a:t>Non genera mai falsi negativi.</a:t>
            </a:r>
          </a:p>
          <a:p>
            <a:pPr marL="431801" indent="-215900" lvl="1">
              <a:lnSpc>
                <a:spcPts val="2800"/>
              </a:lnSpc>
              <a:buFont typeface="Arial"/>
              <a:buChar char="•"/>
            </a:pPr>
            <a:r>
              <a:rPr lang="en-US" sz="2000">
                <a:solidFill>
                  <a:srgbClr val="000000"/>
                </a:solidFill>
                <a:latin typeface="Fira Sans"/>
              </a:rPr>
              <a:t>Nell’implementazione di base non è possibile effettuare l’eliminazione di un elemento.</a:t>
            </a:r>
          </a:p>
        </p:txBody>
      </p:sp>
      <p:sp>
        <p:nvSpPr>
          <p:cNvPr name="TextBox 17" id="17"/>
          <p:cNvSpPr txBox="true"/>
          <p:nvPr/>
        </p:nvSpPr>
        <p:spPr>
          <a:xfrm rot="0">
            <a:off x="12344859" y="5750124"/>
            <a:ext cx="5962191" cy="10541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Fira Sans"/>
              </a:rPr>
              <a:t>Evoluzione del Bloom Filter in cui è possibile effettuare la rimozione di elementi.</a:t>
            </a:r>
          </a:p>
          <a:p>
            <a:pPr marL="431801" indent="-215900" lvl="1">
              <a:lnSpc>
                <a:spcPts val="2800"/>
              </a:lnSpc>
              <a:buFont typeface="Arial"/>
              <a:buChar char="•"/>
            </a:pPr>
            <a:r>
              <a:rPr lang="en-US" sz="2000">
                <a:solidFill>
                  <a:srgbClr val="000000"/>
                </a:solidFill>
                <a:latin typeface="Fira Sans"/>
              </a:rPr>
              <a:t>Fa uso del counting Bloom filter.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7405677" y="9395853"/>
            <a:ext cx="882323" cy="891147"/>
          </a:xfrm>
          <a:custGeom>
            <a:avLst/>
            <a:gdLst/>
            <a:ahLst/>
            <a:cxnLst/>
            <a:rect r="r" b="b" t="t" l="l"/>
            <a:pathLst>
              <a:path h="891147" w="882323">
                <a:moveTo>
                  <a:pt x="0" y="0"/>
                </a:moveTo>
                <a:lnTo>
                  <a:pt x="882323" y="0"/>
                </a:lnTo>
                <a:lnTo>
                  <a:pt x="882323" y="891147"/>
                </a:lnTo>
                <a:lnTo>
                  <a:pt x="0" y="891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1028700"/>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Abyss 2.0</a:t>
            </a:r>
          </a:p>
        </p:txBody>
      </p:sp>
      <p:sp>
        <p:nvSpPr>
          <p:cNvPr name="TextBox 10" id="10"/>
          <p:cNvSpPr txBox="true"/>
          <p:nvPr/>
        </p:nvSpPr>
        <p:spPr>
          <a:xfrm rot="0">
            <a:off x="875338" y="3621150"/>
            <a:ext cx="10765082" cy="860462"/>
          </a:xfrm>
          <a:prstGeom prst="rect">
            <a:avLst/>
          </a:prstGeom>
        </p:spPr>
        <p:txBody>
          <a:bodyPr anchor="t" rtlCol="false" tIns="0" lIns="0" bIns="0" rIns="0">
            <a:spAutoFit/>
          </a:bodyPr>
          <a:lstStyle/>
          <a:p>
            <a:pPr marL="539434" indent="-269717" lvl="1">
              <a:lnSpc>
                <a:spcPts val="3497"/>
              </a:lnSpc>
              <a:buFont typeface="Arial"/>
              <a:buChar char="•"/>
            </a:pPr>
            <a:r>
              <a:rPr lang="en-US" sz="2498">
                <a:solidFill>
                  <a:srgbClr val="000000"/>
                </a:solidFill>
                <a:latin typeface="Fira Sans"/>
              </a:rPr>
              <a:t>Nasce dall’esigenza di migliorare le performance di ABySS, </a:t>
            </a:r>
            <a:r>
              <a:rPr lang="en-US" sz="2498">
                <a:solidFill>
                  <a:srgbClr val="000000"/>
                </a:solidFill>
                <a:latin typeface="Fira Sans"/>
              </a:rPr>
              <a:t>specialmente per l’utilizzo della memoria nella prima fase.</a:t>
            </a:r>
          </a:p>
        </p:txBody>
      </p:sp>
      <p:sp>
        <p:nvSpPr>
          <p:cNvPr name="TextBox 11" id="11"/>
          <p:cNvSpPr txBox="true"/>
          <p:nvPr/>
        </p:nvSpPr>
        <p:spPr>
          <a:xfrm rot="0">
            <a:off x="875338" y="5834162"/>
            <a:ext cx="15628670"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Segue il modello di Minia in cui non si ha più l’utilizzo di MPI per migliorare l’efficienza di calcolo ma si fa uso di algoritmi che impiegano un Bloom Filter per rappresentare il grafo di De Brujin.</a:t>
            </a:r>
          </a:p>
        </p:txBody>
      </p:sp>
      <p:sp>
        <p:nvSpPr>
          <p:cNvPr name="TextBox 12" id="12"/>
          <p:cNvSpPr txBox="true"/>
          <p:nvPr/>
        </p:nvSpPr>
        <p:spPr>
          <a:xfrm rot="0">
            <a:off x="875338" y="7929662"/>
            <a:ext cx="15628670"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L’innovazione è stata quella di implementare la fase di assemblaggio di uniting usando un Bloom filter consentendo l’assemblaggio di genomi su una singola macchina.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8" id="8"/>
          <p:cNvSpPr txBox="true"/>
          <p:nvPr/>
        </p:nvSpPr>
        <p:spPr>
          <a:xfrm rot="0">
            <a:off x="1028700" y="6731962"/>
            <a:ext cx="15628670" cy="11144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Nel Bloom filter sono memorizzati i k-mers (nodi del grafo), quindi durante la fase di attraversamento del grafo il Bloom filter viene interrogato con tutti i quattro possibili k-mers. Questo permette di scoprire gli archi uscenti.</a:t>
            </a:r>
          </a:p>
        </p:txBody>
      </p:sp>
      <p:sp>
        <p:nvSpPr>
          <p:cNvPr name="Freeform 9" id="9"/>
          <p:cNvSpPr/>
          <p:nvPr/>
        </p:nvSpPr>
        <p:spPr>
          <a:xfrm flipH="false" flipV="false" rot="0">
            <a:off x="17432736" y="9431736"/>
            <a:ext cx="855264" cy="855264"/>
          </a:xfrm>
          <a:custGeom>
            <a:avLst/>
            <a:gdLst/>
            <a:ahLst/>
            <a:cxnLst/>
            <a:rect r="r" b="b" t="t" l="l"/>
            <a:pathLst>
              <a:path h="855264" w="855264">
                <a:moveTo>
                  <a:pt x="0" y="0"/>
                </a:moveTo>
                <a:lnTo>
                  <a:pt x="855264" y="0"/>
                </a:lnTo>
                <a:lnTo>
                  <a:pt x="855264" y="855264"/>
                </a:lnTo>
                <a:lnTo>
                  <a:pt x="0" y="855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1019175"/>
            <a:ext cx="6671968" cy="1076325"/>
          </a:xfrm>
          <a:prstGeom prst="rect">
            <a:avLst/>
          </a:prstGeom>
        </p:spPr>
        <p:txBody>
          <a:bodyPr anchor="t" rtlCol="false" tIns="0" lIns="0" bIns="0" rIns="0">
            <a:spAutoFit/>
          </a:bodyPr>
          <a:lstStyle/>
          <a:p>
            <a:pPr>
              <a:lnSpc>
                <a:spcPts val="8400"/>
              </a:lnSpc>
              <a:spcBef>
                <a:spcPct val="0"/>
              </a:spcBef>
            </a:pPr>
            <a:r>
              <a:rPr lang="en-US" sz="7000" spc="-70">
                <a:solidFill>
                  <a:srgbClr val="000000"/>
                </a:solidFill>
                <a:latin typeface="Fira Sans Medium"/>
              </a:rPr>
              <a:t>Funzionamento</a:t>
            </a:r>
          </a:p>
        </p:txBody>
      </p:sp>
      <p:sp>
        <p:nvSpPr>
          <p:cNvPr name="TextBox 11" id="11"/>
          <p:cNvSpPr txBox="true"/>
          <p:nvPr/>
        </p:nvSpPr>
        <p:spPr>
          <a:xfrm rot="0">
            <a:off x="1028700" y="2804450"/>
            <a:ext cx="12631390" cy="1298612"/>
          </a:xfrm>
          <a:prstGeom prst="rect">
            <a:avLst/>
          </a:prstGeom>
        </p:spPr>
        <p:txBody>
          <a:bodyPr anchor="t" rtlCol="false" tIns="0" lIns="0" bIns="0" rIns="0">
            <a:spAutoFit/>
          </a:bodyPr>
          <a:lstStyle/>
          <a:p>
            <a:pPr marL="539434" indent="-269717" lvl="1">
              <a:lnSpc>
                <a:spcPts val="3497"/>
              </a:lnSpc>
              <a:buFont typeface="Arial"/>
              <a:buChar char="•"/>
            </a:pPr>
            <a:r>
              <a:rPr lang="en-US" sz="2498">
                <a:solidFill>
                  <a:srgbClr val="000000"/>
                </a:solidFill>
                <a:latin typeface="Fira Sans"/>
              </a:rPr>
              <a:t>Fa uso di un Bloom filter che consiste in un vettore di bit e in una o più funzioni hash. Le funzioni hash servono per mappare i k-mer ad un corrispondente insieme di posizioni all’interno del vettore di bit.</a:t>
            </a:r>
          </a:p>
        </p:txBody>
      </p:sp>
      <p:sp>
        <p:nvSpPr>
          <p:cNvPr name="TextBox 12" id="12"/>
          <p:cNvSpPr txBox="true"/>
          <p:nvPr/>
        </p:nvSpPr>
        <p:spPr>
          <a:xfrm rot="0">
            <a:off x="1028700" y="4360237"/>
            <a:ext cx="15628670" cy="11144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Estrazione dei k-mers dalle letture che vengono caricati in un Bloom filter. Se i k-mers non raggiungono un numero di occorrenze specificato dall’utente allora vengono scartati. I k-mers inseriti prendono il nome di k-mers solidi.</a:t>
            </a:r>
          </a:p>
        </p:txBody>
      </p:sp>
      <p:sp>
        <p:nvSpPr>
          <p:cNvPr name="TextBox 13" id="13"/>
          <p:cNvSpPr txBox="true"/>
          <p:nvPr/>
        </p:nvSpPr>
        <p:spPr>
          <a:xfrm rot="0">
            <a:off x="1028700" y="5731837"/>
            <a:ext cx="15628670"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I k-mers validi vengono estesi sia a destra che a sinistra all’interno del grafo di De Brujin, così da creare unitigs.</a:t>
            </a:r>
          </a:p>
        </p:txBody>
      </p:sp>
      <p:sp>
        <p:nvSpPr>
          <p:cNvPr name="TextBox 14" id="14"/>
          <p:cNvSpPr txBox="true"/>
          <p:nvPr/>
        </p:nvSpPr>
        <p:spPr>
          <a:xfrm rot="0">
            <a:off x="1028700" y="8105775"/>
            <a:ext cx="15628670" cy="11144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Fira Sans"/>
              </a:rPr>
              <a:t>Per evitare possibili duplicati viene usato un secondo Bloom filter per tenere traccia dei k-mer inclusi in precedenti unitigs in modo tale da estendere una lettura solida se ha almeno un k-mer non prensente nel Bloom filter.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94805"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755784"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339632"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8" id="8"/>
          <p:cNvSpPr txBox="true"/>
          <p:nvPr/>
        </p:nvSpPr>
        <p:spPr>
          <a:xfrm rot="0">
            <a:off x="1124394" y="1019175"/>
            <a:ext cx="8920774" cy="1076325"/>
          </a:xfrm>
          <a:prstGeom prst="rect">
            <a:avLst/>
          </a:prstGeom>
        </p:spPr>
        <p:txBody>
          <a:bodyPr anchor="t" rtlCol="false" tIns="0" lIns="0" bIns="0" rIns="0">
            <a:spAutoFit/>
          </a:bodyPr>
          <a:lstStyle/>
          <a:p>
            <a:pPr>
              <a:lnSpc>
                <a:spcPts val="8400"/>
              </a:lnSpc>
              <a:spcBef>
                <a:spcPct val="0"/>
              </a:spcBef>
            </a:pPr>
            <a:r>
              <a:rPr lang="en-US" sz="7000" spc="-70">
                <a:solidFill>
                  <a:srgbClr val="000000"/>
                </a:solidFill>
                <a:latin typeface="Fira Sans Medium"/>
              </a:rPr>
              <a:t>Confronto con Minia</a:t>
            </a:r>
          </a:p>
        </p:txBody>
      </p:sp>
      <p:sp>
        <p:nvSpPr>
          <p:cNvPr name="TextBox 9" id="9"/>
          <p:cNvSpPr txBox="true"/>
          <p:nvPr/>
        </p:nvSpPr>
        <p:spPr>
          <a:xfrm rot="0">
            <a:off x="1220088" y="3455624"/>
            <a:ext cx="12631390" cy="3927512"/>
          </a:xfrm>
          <a:prstGeom prst="rect">
            <a:avLst/>
          </a:prstGeom>
        </p:spPr>
        <p:txBody>
          <a:bodyPr anchor="t" rtlCol="false" tIns="0" lIns="0" bIns="0" rIns="0">
            <a:spAutoFit/>
          </a:bodyPr>
          <a:lstStyle/>
          <a:p>
            <a:pPr>
              <a:lnSpc>
                <a:spcPts val="3497"/>
              </a:lnSpc>
            </a:pPr>
            <a:r>
              <a:rPr lang="en-US" sz="2498">
                <a:solidFill>
                  <a:srgbClr val="000000"/>
                </a:solidFill>
                <a:latin typeface="Fira Sans"/>
              </a:rPr>
              <a:t>L’uso del Bloom filter per il De Novo Assembly è stato dimostrato per la prima volta in Minia, ABySS 2.0 introduce delle novità:</a:t>
            </a:r>
          </a:p>
          <a:p>
            <a:pPr>
              <a:lnSpc>
                <a:spcPts val="3497"/>
              </a:lnSpc>
            </a:pPr>
          </a:p>
          <a:p>
            <a:pPr marL="539434" indent="-269717" lvl="1">
              <a:lnSpc>
                <a:spcPts val="3497"/>
              </a:lnSpc>
              <a:buFont typeface="Arial"/>
              <a:buChar char="•"/>
            </a:pPr>
            <a:r>
              <a:rPr lang="en-US" sz="2498">
                <a:solidFill>
                  <a:srgbClr val="000000"/>
                </a:solidFill>
                <a:latin typeface="Fira Sans"/>
              </a:rPr>
              <a:t>L’uso di lettura solide per l’attraversamento dei contig;</a:t>
            </a:r>
          </a:p>
          <a:p>
            <a:pPr>
              <a:lnSpc>
                <a:spcPts val="3497"/>
              </a:lnSpc>
            </a:pPr>
          </a:p>
          <a:p>
            <a:pPr marL="539434" indent="-269717" lvl="1">
              <a:lnSpc>
                <a:spcPts val="3497"/>
              </a:lnSpc>
              <a:buFont typeface="Arial"/>
              <a:buChar char="•"/>
            </a:pPr>
            <a:r>
              <a:rPr lang="en-US" sz="2498">
                <a:solidFill>
                  <a:srgbClr val="000000"/>
                </a:solidFill>
                <a:latin typeface="Fira Sans"/>
              </a:rPr>
              <a:t>L’uso di look-ahead per la correzione degli errori e l’eliminazione dei falsi positivi del Bloom filter;</a:t>
            </a:r>
          </a:p>
          <a:p>
            <a:pPr>
              <a:lnSpc>
                <a:spcPts val="3497"/>
              </a:lnSpc>
            </a:pPr>
          </a:p>
          <a:p>
            <a:pPr marL="539434" indent="-269717" lvl="1">
              <a:lnSpc>
                <a:spcPts val="3497"/>
              </a:lnSpc>
              <a:buFont typeface="Arial"/>
              <a:buChar char="•"/>
            </a:pPr>
            <a:r>
              <a:rPr lang="en-US" sz="2498">
                <a:solidFill>
                  <a:srgbClr val="000000"/>
                </a:solidFill>
                <a:latin typeface="Fira Sans"/>
              </a:rPr>
              <a:t>L’uso di ntHash per elaborare in modo più efficiente le sequenze di DNA/RNA.</a:t>
            </a:r>
          </a:p>
        </p:txBody>
      </p:sp>
      <p:sp>
        <p:nvSpPr>
          <p:cNvPr name="Freeform 10" id="10"/>
          <p:cNvSpPr/>
          <p:nvPr/>
        </p:nvSpPr>
        <p:spPr>
          <a:xfrm flipH="false" flipV="false" rot="0">
            <a:off x="17426792" y="9425792"/>
            <a:ext cx="861208" cy="861208"/>
          </a:xfrm>
          <a:custGeom>
            <a:avLst/>
            <a:gdLst/>
            <a:ahLst/>
            <a:cxnLst/>
            <a:rect r="r" b="b" t="t" l="l"/>
            <a:pathLst>
              <a:path h="861208" w="861208">
                <a:moveTo>
                  <a:pt x="0" y="0"/>
                </a:moveTo>
                <a:lnTo>
                  <a:pt x="861208" y="0"/>
                </a:lnTo>
                <a:lnTo>
                  <a:pt x="861208" y="861208"/>
                </a:lnTo>
                <a:lnTo>
                  <a:pt x="0" y="861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7167482" cy="1413898"/>
          </a:xfrm>
          <a:custGeom>
            <a:avLst/>
            <a:gdLst/>
            <a:ahLst/>
            <a:cxnLst/>
            <a:rect r="r" b="b" t="t" l="l"/>
            <a:pathLst>
              <a:path h="1413898" w="7167482">
                <a:moveTo>
                  <a:pt x="0" y="0"/>
                </a:moveTo>
                <a:lnTo>
                  <a:pt x="7167482" y="0"/>
                </a:lnTo>
                <a:lnTo>
                  <a:pt x="7167482" y="1413898"/>
                </a:lnTo>
                <a:lnTo>
                  <a:pt x="0" y="1413898"/>
                </a:lnTo>
                <a:lnTo>
                  <a:pt x="0" y="0"/>
                </a:lnTo>
                <a:close/>
              </a:path>
            </a:pathLst>
          </a:custGeom>
          <a:blipFill>
            <a:blip r:embed="rId2"/>
            <a:stretch>
              <a:fillRect l="0" t="0" r="0" b="0"/>
            </a:stretch>
          </a:blipFill>
        </p:spPr>
      </p:sp>
      <p:sp>
        <p:nvSpPr>
          <p:cNvPr name="Freeform 3" id="3"/>
          <p:cNvSpPr/>
          <p:nvPr/>
        </p:nvSpPr>
        <p:spPr>
          <a:xfrm flipH="false" flipV="false" rot="0">
            <a:off x="1136562" y="2603795"/>
            <a:ext cx="5257478" cy="2966617"/>
          </a:xfrm>
          <a:custGeom>
            <a:avLst/>
            <a:gdLst/>
            <a:ahLst/>
            <a:cxnLst/>
            <a:rect r="r" b="b" t="t" l="l"/>
            <a:pathLst>
              <a:path h="2966617" w="5257478">
                <a:moveTo>
                  <a:pt x="0" y="0"/>
                </a:moveTo>
                <a:lnTo>
                  <a:pt x="5257478" y="0"/>
                </a:lnTo>
                <a:lnTo>
                  <a:pt x="5257478" y="2966617"/>
                </a:lnTo>
                <a:lnTo>
                  <a:pt x="0" y="2966617"/>
                </a:lnTo>
                <a:lnTo>
                  <a:pt x="0" y="0"/>
                </a:lnTo>
                <a:close/>
              </a:path>
            </a:pathLst>
          </a:custGeom>
          <a:blipFill>
            <a:blip r:embed="rId3"/>
            <a:stretch>
              <a:fillRect l="0" t="0" r="0" b="0"/>
            </a:stretch>
          </a:blipFill>
        </p:spPr>
      </p:sp>
      <p:sp>
        <p:nvSpPr>
          <p:cNvPr name="Freeform 4" id="4"/>
          <p:cNvSpPr/>
          <p:nvPr/>
        </p:nvSpPr>
        <p:spPr>
          <a:xfrm flipH="false" flipV="false" rot="0">
            <a:off x="7799304" y="2588079"/>
            <a:ext cx="5247944" cy="2982333"/>
          </a:xfrm>
          <a:custGeom>
            <a:avLst/>
            <a:gdLst/>
            <a:ahLst/>
            <a:cxnLst/>
            <a:rect r="r" b="b" t="t" l="l"/>
            <a:pathLst>
              <a:path h="2982333" w="5247944">
                <a:moveTo>
                  <a:pt x="0" y="0"/>
                </a:moveTo>
                <a:lnTo>
                  <a:pt x="5247945" y="0"/>
                </a:lnTo>
                <a:lnTo>
                  <a:pt x="5247945" y="2982333"/>
                </a:lnTo>
                <a:lnTo>
                  <a:pt x="0" y="2982333"/>
                </a:lnTo>
                <a:lnTo>
                  <a:pt x="0" y="0"/>
                </a:lnTo>
                <a:close/>
              </a:path>
            </a:pathLst>
          </a:custGeom>
          <a:blipFill>
            <a:blip r:embed="rId4"/>
            <a:stretch>
              <a:fillRect l="0" t="0" r="0" b="0"/>
            </a:stretch>
          </a:blipFill>
        </p:spPr>
      </p:sp>
      <p:sp>
        <p:nvSpPr>
          <p:cNvPr name="Freeform 5" id="5"/>
          <p:cNvSpPr/>
          <p:nvPr/>
        </p:nvSpPr>
        <p:spPr>
          <a:xfrm flipH="false" flipV="false" rot="0">
            <a:off x="1136562" y="5852419"/>
            <a:ext cx="5257478" cy="2967234"/>
          </a:xfrm>
          <a:custGeom>
            <a:avLst/>
            <a:gdLst/>
            <a:ahLst/>
            <a:cxnLst/>
            <a:rect r="r" b="b" t="t" l="l"/>
            <a:pathLst>
              <a:path h="2967234" w="5257478">
                <a:moveTo>
                  <a:pt x="0" y="0"/>
                </a:moveTo>
                <a:lnTo>
                  <a:pt x="5257478" y="0"/>
                </a:lnTo>
                <a:lnTo>
                  <a:pt x="5257478" y="2967235"/>
                </a:lnTo>
                <a:lnTo>
                  <a:pt x="0" y="2967235"/>
                </a:lnTo>
                <a:lnTo>
                  <a:pt x="0" y="0"/>
                </a:lnTo>
                <a:close/>
              </a:path>
            </a:pathLst>
          </a:custGeom>
          <a:blipFill>
            <a:blip r:embed="rId5"/>
            <a:stretch>
              <a:fillRect l="0" t="0" r="0" b="0"/>
            </a:stretch>
          </a:blipFill>
        </p:spPr>
      </p:sp>
      <p:sp>
        <p:nvSpPr>
          <p:cNvPr name="Freeform 6" id="6"/>
          <p:cNvSpPr/>
          <p:nvPr/>
        </p:nvSpPr>
        <p:spPr>
          <a:xfrm flipH="false" flipV="false" rot="0">
            <a:off x="7799304" y="5852419"/>
            <a:ext cx="2625045" cy="1483617"/>
          </a:xfrm>
          <a:custGeom>
            <a:avLst/>
            <a:gdLst/>
            <a:ahLst/>
            <a:cxnLst/>
            <a:rect r="r" b="b" t="t" l="l"/>
            <a:pathLst>
              <a:path h="1483617" w="2625045">
                <a:moveTo>
                  <a:pt x="0" y="0"/>
                </a:moveTo>
                <a:lnTo>
                  <a:pt x="2625046" y="0"/>
                </a:lnTo>
                <a:lnTo>
                  <a:pt x="2625046" y="1483617"/>
                </a:lnTo>
                <a:lnTo>
                  <a:pt x="0" y="1483617"/>
                </a:lnTo>
                <a:lnTo>
                  <a:pt x="0" y="0"/>
                </a:lnTo>
                <a:close/>
              </a:path>
            </a:pathLst>
          </a:custGeom>
          <a:blipFill>
            <a:blip r:embed="rId6"/>
            <a:stretch>
              <a:fillRect l="0" t="0" r="0" b="0"/>
            </a:stretch>
          </a:blipFill>
        </p:spPr>
      </p:sp>
      <p:sp>
        <p:nvSpPr>
          <p:cNvPr name="Freeform 7" id="7"/>
          <p:cNvSpPr/>
          <p:nvPr/>
        </p:nvSpPr>
        <p:spPr>
          <a:xfrm flipH="false" flipV="false" rot="0">
            <a:off x="10486819" y="5845331"/>
            <a:ext cx="2560430" cy="1450313"/>
          </a:xfrm>
          <a:custGeom>
            <a:avLst/>
            <a:gdLst/>
            <a:ahLst/>
            <a:cxnLst/>
            <a:rect r="r" b="b" t="t" l="l"/>
            <a:pathLst>
              <a:path h="1450313" w="2560430">
                <a:moveTo>
                  <a:pt x="0" y="0"/>
                </a:moveTo>
                <a:lnTo>
                  <a:pt x="2560430" y="0"/>
                </a:lnTo>
                <a:lnTo>
                  <a:pt x="2560430" y="1450313"/>
                </a:lnTo>
                <a:lnTo>
                  <a:pt x="0" y="1450313"/>
                </a:lnTo>
                <a:lnTo>
                  <a:pt x="0" y="0"/>
                </a:lnTo>
                <a:close/>
              </a:path>
            </a:pathLst>
          </a:custGeom>
          <a:blipFill>
            <a:blip r:embed="rId7"/>
            <a:stretch>
              <a:fillRect l="0" t="0" r="0" b="0"/>
            </a:stretch>
          </a:blipFill>
        </p:spPr>
      </p:sp>
      <p:sp>
        <p:nvSpPr>
          <p:cNvPr name="Freeform 8" id="8"/>
          <p:cNvSpPr/>
          <p:nvPr/>
        </p:nvSpPr>
        <p:spPr>
          <a:xfrm flipH="false" flipV="false" rot="0">
            <a:off x="9111827" y="7336036"/>
            <a:ext cx="2687515" cy="1519949"/>
          </a:xfrm>
          <a:custGeom>
            <a:avLst/>
            <a:gdLst/>
            <a:ahLst/>
            <a:cxnLst/>
            <a:rect r="r" b="b" t="t" l="l"/>
            <a:pathLst>
              <a:path h="1519949" w="2687515">
                <a:moveTo>
                  <a:pt x="0" y="0"/>
                </a:moveTo>
                <a:lnTo>
                  <a:pt x="2687515" y="0"/>
                </a:lnTo>
                <a:lnTo>
                  <a:pt x="2687515" y="1519950"/>
                </a:lnTo>
                <a:lnTo>
                  <a:pt x="0" y="1519950"/>
                </a:lnTo>
                <a:lnTo>
                  <a:pt x="0" y="0"/>
                </a:lnTo>
                <a:close/>
              </a:path>
            </a:pathLst>
          </a:custGeom>
          <a:blipFill>
            <a:blip r:embed="rId8"/>
            <a:stretch>
              <a:fillRect l="0" t="0" r="0" b="0"/>
            </a:stretch>
          </a:blipFill>
        </p:spPr>
      </p:sp>
      <p:sp>
        <p:nvSpPr>
          <p:cNvPr name="Freeform 9" id="9"/>
          <p:cNvSpPr/>
          <p:nvPr/>
        </p:nvSpPr>
        <p:spPr>
          <a:xfrm flipH="false" flipV="false" rot="0">
            <a:off x="17434767" y="9433767"/>
            <a:ext cx="853233" cy="853233"/>
          </a:xfrm>
          <a:custGeom>
            <a:avLst/>
            <a:gdLst/>
            <a:ahLst/>
            <a:cxnLst/>
            <a:rect r="r" b="b" t="t" l="l"/>
            <a:pathLst>
              <a:path h="853233" w="853233">
                <a:moveTo>
                  <a:pt x="0" y="0"/>
                </a:moveTo>
                <a:lnTo>
                  <a:pt x="853233" y="0"/>
                </a:lnTo>
                <a:lnTo>
                  <a:pt x="853233" y="853233"/>
                </a:lnTo>
                <a:lnTo>
                  <a:pt x="0" y="8532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28700" y="8745957"/>
            <a:ext cx="11094244" cy="914400"/>
          </a:xfrm>
          <a:prstGeom prst="rect">
            <a:avLst/>
          </a:prstGeom>
        </p:spPr>
        <p:txBody>
          <a:bodyPr anchor="t" rtlCol="false" tIns="0" lIns="0" bIns="0" rIns="0">
            <a:spAutoFit/>
          </a:bodyPr>
          <a:lstStyle/>
          <a:p>
            <a:pPr>
              <a:lnSpc>
                <a:spcPts val="7199"/>
              </a:lnSpc>
            </a:pPr>
            <a:r>
              <a:rPr lang="en-US" sz="5999">
                <a:solidFill>
                  <a:srgbClr val="000000"/>
                </a:solidFill>
                <a:latin typeface="Fira Sans Bold"/>
              </a:rPr>
              <a:t>Grazie per l’attenzione</a:t>
            </a:r>
          </a:p>
        </p:txBody>
      </p:sp>
      <p:sp>
        <p:nvSpPr>
          <p:cNvPr name="TextBox 11" id="11"/>
          <p:cNvSpPr txBox="true"/>
          <p:nvPr/>
        </p:nvSpPr>
        <p:spPr>
          <a:xfrm rot="0">
            <a:off x="1028700" y="10186112"/>
            <a:ext cx="11094244" cy="622935"/>
          </a:xfrm>
          <a:prstGeom prst="rect">
            <a:avLst/>
          </a:prstGeom>
        </p:spPr>
        <p:txBody>
          <a:bodyPr anchor="t" rtlCol="false" tIns="0" lIns="0" bIns="0" rIns="0">
            <a:spAutoFit/>
          </a:bodyPr>
          <a:lstStyle/>
          <a:p>
            <a:pPr>
              <a:lnSpc>
                <a:spcPts val="5039"/>
              </a:lnSpc>
            </a:pPr>
          </a:p>
        </p:txBody>
      </p:sp>
      <p:sp>
        <p:nvSpPr>
          <p:cNvPr name="TextBox 12" id="12"/>
          <p:cNvSpPr txBox="true"/>
          <p:nvPr/>
        </p:nvSpPr>
        <p:spPr>
          <a:xfrm rot="0">
            <a:off x="12125657" y="1183199"/>
            <a:ext cx="5283398" cy="1047750"/>
          </a:xfrm>
          <a:prstGeom prst="rect">
            <a:avLst/>
          </a:prstGeom>
        </p:spPr>
        <p:txBody>
          <a:bodyPr anchor="t" rtlCol="false" tIns="0" lIns="0" bIns="0" rIns="0">
            <a:spAutoFit/>
          </a:bodyPr>
          <a:lstStyle/>
          <a:p>
            <a:pPr>
              <a:lnSpc>
                <a:spcPts val="4200"/>
              </a:lnSpc>
            </a:pPr>
            <a:r>
              <a:rPr lang="en-US" sz="3000">
                <a:solidFill>
                  <a:srgbClr val="000000"/>
                </a:solidFill>
                <a:latin typeface="Open Sans Bold"/>
              </a:rPr>
              <a:t>Davide Benedetto Strianese</a:t>
            </a:r>
          </a:p>
          <a:p>
            <a:pPr>
              <a:lnSpc>
                <a:spcPts val="4200"/>
              </a:lnSpc>
            </a:pPr>
            <a:r>
              <a:rPr lang="en-US" sz="3000">
                <a:solidFill>
                  <a:srgbClr val="000000"/>
                </a:solidFill>
                <a:latin typeface="Open Sans Bold"/>
              </a:rPr>
              <a:t>0522501458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DAF83wiXf0c</dc:identifier>
  <dcterms:modified xsi:type="dcterms:W3CDTF">2011-08-01T06:04:30Z</dcterms:modified>
  <cp:revision>1</cp:revision>
  <dc:title>Presentazione biometria</dc:title>
</cp:coreProperties>
</file>